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71" r:id="rId11"/>
    <p:sldId id="268" r:id="rId12"/>
    <p:sldId id="258" r:id="rId13"/>
    <p:sldId id="256" r:id="rId14"/>
    <p:sldId id="259" r:id="rId15"/>
    <p:sldId id="273" r:id="rId16"/>
    <p:sldId id="27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2905-9D6D-4E9E-8B99-40D62EAF8231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A0B7-A13D-43F6-86C5-B5C87804E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5E60-1638-4090-BCF9-486F9C33427F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01D2-104F-4B9B-831E-1B942A25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to.org.au/index.php?option=com_content&amp;view=article&amp;id=265%3Aohs-breaks&amp;catid=101%3Avideos&amp;Itemid=14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cmto.org.au/index.php?option=com_content&amp;view=article&amp;id=199&amp;Itemid=1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cmto.org.au/index.php?option=com_content&amp;view=category&amp;layout=blog&amp;id=90&amp;Itemid=134" TargetMode="External"/><Relationship Id="rId4" Type="http://schemas.openxmlformats.org/officeDocument/2006/relationships/hyperlink" Target="http://www.cmto.org.au/index.php?option=com_content&amp;view=article&amp;id=199&amp;Itemid=10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hyperlink" Target="http://www.cmto.org.au/elearning/MediaLaw/MediaLaw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to.org.au/moodle/course/view.php?id=10" TargetMode="External"/><Relationship Id="rId5" Type="http://schemas.openxmlformats.org/officeDocument/2006/relationships/hyperlink" Target="http://www.cmto.org.au/moodle/" TargetMode="External"/><Relationship Id="rId4" Type="http://schemas.openxmlformats.org/officeDocument/2006/relationships/hyperlink" Target="http://vimeo.com/cmto/vide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2838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Established to deliver nationally-</a:t>
            </a:r>
            <a:r>
              <a:rPr lang="en-US" sz="4400" dirty="0" err="1" smtClean="0"/>
              <a:t>recognised</a:t>
            </a:r>
            <a:r>
              <a:rPr lang="en-US" sz="4400" dirty="0" smtClean="0"/>
              <a:t> </a:t>
            </a:r>
            <a:r>
              <a:rPr lang="en-US" sz="4400" dirty="0" smtClean="0"/>
              <a:t>training</a:t>
            </a:r>
          </a:p>
          <a:p>
            <a:r>
              <a:rPr lang="en-US" sz="4400" dirty="0" smtClean="0"/>
              <a:t>2011 Pathways training</a:t>
            </a:r>
            <a:endParaRPr lang="en-US" sz="4400" dirty="0" smtClean="0"/>
          </a:p>
          <a:p>
            <a:r>
              <a:rPr lang="en-US" sz="4400" dirty="0" smtClean="0"/>
              <a:t>Grants to sector RTOs, sector orgs and stations</a:t>
            </a:r>
          </a:p>
          <a:p>
            <a:r>
              <a:rPr lang="en-US" sz="4400" dirty="0" smtClean="0"/>
              <a:t>Two grant rounds a year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National Training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107" t="17955" r="19878" b="3611"/>
          <a:stretch>
            <a:fillRect/>
          </a:stretch>
        </p:blipFill>
        <p:spPr bwMode="auto">
          <a:xfrm>
            <a:off x="3770016" y="548680"/>
            <a:ext cx="5373984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180" t="18133" r="19174" b="3908"/>
          <a:stretch>
            <a:fillRect/>
          </a:stretch>
        </p:blipFill>
        <p:spPr bwMode="auto">
          <a:xfrm>
            <a:off x="0" y="0"/>
            <a:ext cx="45365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8010" t="17955" r="19385" b="3611"/>
          <a:stretch>
            <a:fillRect/>
          </a:stretch>
        </p:blipFill>
        <p:spPr bwMode="auto">
          <a:xfrm>
            <a:off x="683568" y="2629692"/>
            <a:ext cx="5400000" cy="42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8010" t="18145" r="19385" b="4366"/>
          <a:stretch>
            <a:fillRect/>
          </a:stretch>
        </p:blipFill>
        <p:spPr bwMode="auto">
          <a:xfrm>
            <a:off x="2051720" y="1268760"/>
            <a:ext cx="4886333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04865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CMTO Online School</a:t>
            </a:r>
          </a:p>
          <a:p>
            <a:endParaRPr lang="en-US" sz="2400" dirty="0"/>
          </a:p>
          <a:p>
            <a:r>
              <a:rPr lang="en-US" sz="3600" dirty="0" smtClean="0"/>
              <a:t>Live Classroom</a:t>
            </a:r>
          </a:p>
          <a:p>
            <a:r>
              <a:rPr lang="en-US" sz="3600" dirty="0" smtClean="0"/>
              <a:t>Webinars </a:t>
            </a:r>
          </a:p>
          <a:p>
            <a:r>
              <a:rPr lang="en-US" sz="3600" dirty="0" smtClean="0"/>
              <a:t>Discussion Groups</a:t>
            </a:r>
          </a:p>
          <a:p>
            <a:r>
              <a:rPr lang="en-US" sz="3600" dirty="0" smtClean="0"/>
              <a:t>Interactive Training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4240941" cy="31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6804248" cy="510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pic>
        <p:nvPicPr>
          <p:cNvPr id="1029" name="Picture 5" descr="O:\Photos\LowRes - webfiles\FBi project 2011\CTML_700w_webpeg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3605342" cy="50989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20072" y="2348880"/>
            <a:ext cx="35283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="1" dirty="0" err="1" smtClean="0"/>
              <a:t>bi</a:t>
            </a:r>
            <a:r>
              <a:rPr lang="en-US" sz="2400" b="1" dirty="0" smtClean="0"/>
              <a:t> Become a Radio Pro</a:t>
            </a:r>
          </a:p>
          <a:p>
            <a:endParaRPr lang="en-US" sz="2400" b="1" dirty="0"/>
          </a:p>
          <a:p>
            <a:r>
              <a:rPr lang="en-US" sz="3600" b="1" dirty="0" smtClean="0"/>
              <a:t>RPL</a:t>
            </a:r>
          </a:p>
          <a:p>
            <a:r>
              <a:rPr lang="en-US" sz="3600" b="1" dirty="0" smtClean="0"/>
              <a:t>Mentors</a:t>
            </a:r>
          </a:p>
          <a:p>
            <a:r>
              <a:rPr lang="en-US" sz="3600" b="1" dirty="0" smtClean="0"/>
              <a:t>Mentees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34888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CBF Funding</a:t>
            </a:r>
          </a:p>
          <a:p>
            <a:r>
              <a:rPr lang="en-US" sz="2800" dirty="0" smtClean="0"/>
              <a:t>Hassle free for stations</a:t>
            </a:r>
          </a:p>
          <a:p>
            <a:r>
              <a:rPr lang="en-US" sz="2800" dirty="0" smtClean="0"/>
              <a:t>CMTO applies for the grant and therefore does the acquittal</a:t>
            </a:r>
          </a:p>
          <a:p>
            <a:r>
              <a:rPr lang="en-US" sz="2800" dirty="0" smtClean="0"/>
              <a:t>Stations get paid a host fee</a:t>
            </a:r>
          </a:p>
          <a:p>
            <a:endParaRPr lang="en-US" sz="2000" dirty="0"/>
          </a:p>
        </p:txBody>
      </p:sp>
      <p:pic>
        <p:nvPicPr>
          <p:cNvPr id="7" name="Picture 6" descr="DSCN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0486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Students for Trials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348880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Online Students</a:t>
            </a:r>
          </a:p>
          <a:p>
            <a:r>
              <a:rPr lang="en-US" sz="2800" dirty="0" smtClean="0"/>
              <a:t>Sign up  for trials by putting your name on the list at the media lab</a:t>
            </a:r>
          </a:p>
          <a:p>
            <a:endParaRPr lang="en-US" sz="2800" dirty="0" smtClean="0"/>
          </a:p>
          <a:p>
            <a:r>
              <a:rPr lang="en-US" sz="2800" dirty="0" smtClean="0"/>
              <a:t>Email: info@cmto.org.au</a:t>
            </a:r>
            <a:endParaRPr lang="en-US" sz="2800" dirty="0"/>
          </a:p>
        </p:txBody>
      </p:sp>
      <p:pic>
        <p:nvPicPr>
          <p:cNvPr id="7" name="Picture 6" descr="DSCN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0486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Surveys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348880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Surveys for: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Individuals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Stations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Media Lab</a:t>
            </a:r>
            <a:endParaRPr lang="en-US" sz="2800" dirty="0"/>
          </a:p>
        </p:txBody>
      </p:sp>
      <p:pic>
        <p:nvPicPr>
          <p:cNvPr id="13" name="Content Placeholder 12" descr="desire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3749" t="13360" r="2270" b="7090"/>
          <a:stretch>
            <a:fillRect/>
          </a:stretch>
        </p:blipFill>
        <p:spPr>
          <a:xfrm>
            <a:off x="467544" y="2060848"/>
            <a:ext cx="4464496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CMTO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17032"/>
            <a:ext cx="1900411" cy="19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1928614" cy="19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256490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6"/>
              </a:rPr>
              <a:t>Goodbye Bruno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</a:t>
            </a:r>
            <a:r>
              <a:rPr lang="en-US" dirty="0" smtClean="0"/>
              <a:t>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BIMA</a:t>
            </a:r>
          </a:p>
          <a:p>
            <a:r>
              <a:rPr lang="en-US" sz="5400" b="1" dirty="0" smtClean="0"/>
              <a:t>Radio Adelaide</a:t>
            </a:r>
          </a:p>
          <a:p>
            <a:r>
              <a:rPr lang="en-US" sz="5400" b="1" dirty="0" smtClean="0"/>
              <a:t>Community Media Training Organisation (CMTO)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b="1" dirty="0" smtClean="0"/>
              <a:t>www.cmto.org.au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COMMUNITY</a:t>
            </a:r>
          </a:p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MEDIA </a:t>
            </a:r>
          </a:p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TRAINING </a:t>
            </a:r>
          </a:p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ORGANISATION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crn stu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16832"/>
            <a:ext cx="348153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pic>
        <p:nvPicPr>
          <p:cNvPr id="5" name="Picture 4" descr="Picture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4224469" cy="3168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2204865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CMTO – YEAR 1- SNAPSHOT</a:t>
            </a:r>
          </a:p>
          <a:p>
            <a:r>
              <a:rPr lang="en-US" sz="2800" dirty="0" smtClean="0"/>
              <a:t>RTO- January, 2011</a:t>
            </a:r>
          </a:p>
          <a:p>
            <a:r>
              <a:rPr lang="en-US" sz="2800" dirty="0" smtClean="0"/>
              <a:t>CMTO Team </a:t>
            </a:r>
            <a:r>
              <a:rPr lang="en-US" sz="2800" dirty="0" smtClean="0"/>
              <a:t>established</a:t>
            </a:r>
            <a:endParaRPr lang="en-US" sz="2800" dirty="0" smtClean="0"/>
          </a:p>
          <a:p>
            <a:r>
              <a:rPr lang="en-US" sz="2800" dirty="0" smtClean="0"/>
              <a:t>Course delivery started in March</a:t>
            </a:r>
          </a:p>
          <a:p>
            <a:r>
              <a:rPr lang="en-US" sz="2800" dirty="0" smtClean="0"/>
              <a:t>Sector Nominees to the Board appointed April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04865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CMTO – YEAR 1- SNAPSHOT</a:t>
            </a:r>
          </a:p>
          <a:p>
            <a:r>
              <a:rPr lang="en-US" sz="3200" dirty="0" smtClean="0"/>
              <a:t>9 x Certificate</a:t>
            </a:r>
          </a:p>
          <a:p>
            <a:r>
              <a:rPr lang="en-US" sz="3200" dirty="0" smtClean="0"/>
              <a:t>41 x 1 day Pathways</a:t>
            </a:r>
          </a:p>
          <a:p>
            <a:endParaRPr lang="en-US" sz="3200" dirty="0" smtClean="0"/>
          </a:p>
          <a:p>
            <a:r>
              <a:rPr lang="en-US" sz="3200" dirty="0" smtClean="0"/>
              <a:t>About to start: 12 certificate courses &amp; over 40 short courses</a:t>
            </a:r>
            <a:endParaRPr lang="en-US" sz="32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mic with computer sc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424146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04865"/>
            <a:ext cx="4320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CMTO – YEAR 1- SNAPSHOT</a:t>
            </a:r>
          </a:p>
          <a:p>
            <a:endParaRPr lang="en-US" sz="2400" dirty="0" smtClean="0"/>
          </a:p>
          <a:p>
            <a:r>
              <a:rPr lang="en-US" sz="3000" b="1" dirty="0" smtClean="0"/>
              <a:t>240 </a:t>
            </a:r>
            <a:r>
              <a:rPr lang="en-US" sz="3000" b="1" dirty="0" smtClean="0"/>
              <a:t>students</a:t>
            </a:r>
            <a:endParaRPr lang="en-US" sz="3000" b="1" dirty="0" smtClean="0"/>
          </a:p>
          <a:p>
            <a:r>
              <a:rPr lang="en-US" sz="3000" b="1" dirty="0" smtClean="0"/>
              <a:t>27 trainers  and coaches</a:t>
            </a:r>
          </a:p>
          <a:p>
            <a:r>
              <a:rPr lang="en-US" sz="3000" b="1" dirty="0" smtClean="0"/>
              <a:t>35 </a:t>
            </a:r>
            <a:r>
              <a:rPr lang="en-US" sz="3000" b="1" dirty="0" smtClean="0"/>
              <a:t>stations</a:t>
            </a:r>
            <a:endParaRPr lang="en-US" sz="3000" b="1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04864"/>
            <a:ext cx="38039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04865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hlinkClick r:id="rId4"/>
            </a:endParaRPr>
          </a:p>
          <a:p>
            <a:endParaRPr lang="en-US" sz="2400" dirty="0">
              <a:hlinkClick r:id="rId4"/>
            </a:endParaRPr>
          </a:p>
          <a:p>
            <a:endParaRPr lang="en-US" sz="2400" dirty="0" smtClean="0">
              <a:hlinkClick r:id="rId4"/>
            </a:endParaRPr>
          </a:p>
          <a:p>
            <a:pPr algn="ctr"/>
            <a:r>
              <a:rPr lang="en-US" sz="2400" dirty="0" smtClean="0">
                <a:hlinkClick r:id="rId4"/>
              </a:rPr>
              <a:t>CMTO Pathways Courses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 descr="mic with computer scre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43" y="227687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04865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hlinkClick r:id="rId4"/>
            </a:endParaRPr>
          </a:p>
          <a:p>
            <a:endParaRPr lang="en-US" sz="2400" dirty="0">
              <a:hlinkClick r:id="rId4"/>
            </a:endParaRPr>
          </a:p>
          <a:p>
            <a:endParaRPr lang="en-US" sz="2400" dirty="0" smtClean="0">
              <a:hlinkClick r:id="rId4"/>
            </a:endParaRPr>
          </a:p>
          <a:p>
            <a:pPr algn="ctr"/>
            <a:r>
              <a:rPr lang="en-US" sz="2400" dirty="0" smtClean="0">
                <a:hlinkClick r:id="rId5"/>
              </a:rPr>
              <a:t>CMTO Certificate Courses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 descr="_GDI3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276872"/>
            <a:ext cx="4458973" cy="295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92696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www.cmto.org.au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204865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CMTO Online School</a:t>
            </a:r>
          </a:p>
          <a:p>
            <a:endParaRPr lang="en-US" sz="2400" dirty="0"/>
          </a:p>
          <a:p>
            <a:pPr algn="ctr"/>
            <a:r>
              <a:rPr lang="en-US" sz="2400" dirty="0" smtClean="0">
                <a:hlinkClick r:id="rId4"/>
              </a:rPr>
              <a:t>Training Videos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5"/>
              </a:rPr>
              <a:t>MOODLE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6"/>
              </a:rPr>
              <a:t>RPL Kits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7"/>
              </a:rPr>
              <a:t>OHS and Media Law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2" name="Picture 11" descr="_GDI38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1196752"/>
            <a:ext cx="3080885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213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National Training Project</vt:lpstr>
      <vt:lpstr>Sector RTOs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We Need Students for Trials</vt:lpstr>
      <vt:lpstr>Training Surveys</vt:lpstr>
      <vt:lpstr>CMTO</vt:lpstr>
    </vt:vector>
  </TitlesOfParts>
  <Company>Community Broadcasting Association of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njoseph</dc:creator>
  <cp:lastModifiedBy>njoseph</cp:lastModifiedBy>
  <cp:revision>47</cp:revision>
  <dcterms:created xsi:type="dcterms:W3CDTF">2011-11-16T03:34:05Z</dcterms:created>
  <dcterms:modified xsi:type="dcterms:W3CDTF">2011-11-17T09:11:32Z</dcterms:modified>
</cp:coreProperties>
</file>